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71" r:id="rId3"/>
    <p:sldId id="270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93" r:id="rId20"/>
    <p:sldId id="287" r:id="rId21"/>
    <p:sldId id="288" r:id="rId22"/>
    <p:sldId id="289" r:id="rId23"/>
    <p:sldId id="290" r:id="rId24"/>
    <p:sldId id="291" r:id="rId25"/>
    <p:sldId id="309" r:id="rId26"/>
    <p:sldId id="311" r:id="rId27"/>
    <p:sldId id="310" r:id="rId28"/>
    <p:sldId id="292" r:id="rId29"/>
    <p:sldId id="308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4" r:id="rId40"/>
    <p:sldId id="307" r:id="rId41"/>
    <p:sldId id="305" r:id="rId42"/>
    <p:sldId id="306" r:id="rId43"/>
    <p:sldId id="303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5448" autoAdjust="0"/>
  </p:normalViewPr>
  <p:slideViewPr>
    <p:cSldViewPr snapToGrid="0">
      <p:cViewPr varScale="1">
        <p:scale>
          <a:sx n="87" d="100"/>
          <a:sy n="87" d="100"/>
        </p:scale>
        <p:origin x="69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13F4A-D77F-436D-A89D-671B9AA21ADC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B4DE9-7996-4454-BA78-7E47D1E86B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9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08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93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80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55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26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277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02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98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35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96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87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94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903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626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030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390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354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65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868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26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303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23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593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467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475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028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04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813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617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43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33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469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765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225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783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695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629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1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61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82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82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69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B4DE9-7996-4454-BA78-7E47D1E86B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36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2738F-8E17-4B2A-ACDB-9642FD5DF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0456-A4CD-47AE-8810-558FB85CA2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72464-7FC2-4907-9E41-6EB041B7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1E509-9330-4BA9-9627-6454B2A8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EDCB2-50DC-4770-8382-345F7989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6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42B5B-0DD3-4D06-B90B-C52A5D46F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EAE39-8F7A-44A9-A509-F71168260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EAD74-B6A5-47B7-B872-D4C7666FE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D31BB-DE1B-4047-B6CE-066C49F93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70AFC-8D92-4E17-91FC-B47406E66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6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50CE39-F43C-4560-A0E2-38C18910D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107B7F-B10B-4310-B011-C84ABFDC1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D1AF-25AF-4771-867C-25484A388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515C7-2180-4464-9DBC-BD1B8AF57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50C58-ED81-4A8A-9903-3E36458A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5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6BD67-EE08-4A43-B256-A3E98FFF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D1B93-5EA8-48F5-A480-B7D378DF2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401CD-0C95-467F-A20E-48ABF90D9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C3B5A-8A10-4876-8789-4D65FB0B8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25BE7-0D30-45D6-96FC-27C694E7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4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FCFED-F76F-466F-BD21-4F3F63F87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01A77-D8B6-423C-B7FB-64849FAF8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81340-87C5-4F75-BE60-E38AAECE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D1AEB-D293-4307-81F3-48C557C23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4C44C-454E-4D39-B529-9D969E15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9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36413-8580-4634-AFD4-AF75E8723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13441-6607-4573-B843-34DFD4BC8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CB510-CFE1-4801-AC5E-2BCDAFE50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415EE-3EDE-4226-B053-2A459A7FF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514B7-562B-4FF5-A9B4-9016ACF0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99B52-49E0-4AC3-819A-37774A288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35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559F4-52D5-4F93-B386-50F53353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E30D8-1C08-4EE2-BA1A-2FCD61C5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91E104-A2FD-493E-BA8F-5D027F93A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25188-389C-41BD-85B8-242134B7C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CA628D-E111-4A78-AB2B-885F90114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28EF12-9F06-4981-B481-92D146FC4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48C4DF-68B5-4F99-B90E-B6C98A744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76A47D-AD24-4489-9CDE-880903E5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1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AFE20-33B5-4741-ABBF-D57F50581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82CF4-0CC3-48B0-A5C6-6219BD4AD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263A6-2EB3-4542-98A3-DA23BF6B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75A26F-2F55-4BA5-8718-D81FE36AF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4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292819-7970-4BC6-9E17-DECCFD734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FE57FD-4913-4AF4-876D-3DE9B1D66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E117E-A7E9-499F-A69B-C27569F88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83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9906-BA49-42D6-9733-0B227E0D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B8C1A-3A3B-4348-9FF0-06A347DF3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051C9-A5EB-4538-BD58-68FBE1745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82C08C-EE7B-4060-80E3-447E93844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80845-ADD3-4ADC-AA3E-48EBE573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EDD4F2-9327-4A58-B1D1-A1EAF9F60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26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5559C-5ED0-4EA7-ACD4-A469693E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D1233D-9303-4DE5-90A0-5A583FAB39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BFC3D-AFB6-4F5D-AA69-CF0229C25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802AB9-1B0B-485E-B088-BFD48CBCE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5340B-B517-4302-BB4D-1933A1B03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AC009-F1EF-442D-8701-53801D3CB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26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06724-F1BB-465E-86C3-1992869FD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D14FC-A1A0-40B3-8392-F5229DDD9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39F26-7F0C-4E9F-82C8-799791BAFD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0924C-C387-44B0-84C7-9D63C9B06DF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FC35A-0304-4029-B649-3ABCF5602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DC0F2-060E-4089-A832-6B3ED28DF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06365-211E-4FAC-B686-5D9485A6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2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slide" Target="slide39.xml"/><Relationship Id="rId12" Type="http://schemas.openxmlformats.org/officeDocument/2006/relationships/image" Target="../media/image3.png"/><Relationship Id="rId17" Type="http://schemas.openxmlformats.org/officeDocument/2006/relationships/slide" Target="slide2.xm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Jim@DesignTeam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image" Target="../media/image2.png"/><Relationship Id="rId5" Type="http://schemas.openxmlformats.org/officeDocument/2006/relationships/slide" Target="slide30.xml"/><Relationship Id="rId15" Type="http://schemas.openxmlformats.org/officeDocument/2006/relationships/image" Target="../media/image6.svg"/><Relationship Id="rId10" Type="http://schemas.openxmlformats.org/officeDocument/2006/relationships/slide" Target="slide18.xml"/><Relationship Id="rId4" Type="http://schemas.openxmlformats.org/officeDocument/2006/relationships/slide" Target="slide23.xml"/><Relationship Id="rId9" Type="http://schemas.openxmlformats.org/officeDocument/2006/relationships/slide" Target="slide17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24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tractorchariot.com/G6.1%20eDraw%20All%20with%20Railing,%20Wheels,%20no%20Side%20Drag.web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7.png"/><Relationship Id="rId7" Type="http://schemas.openxmlformats.org/officeDocument/2006/relationships/hyperlink" Target="http://files.tractorchariot.com/G6.2%20eDraw%20Body%20Only-no%20wheels.web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les.tractorchariot.com/Tractor%20Chariot%20G6%20-%20CAD%20Step%20Drawings.zip" TargetMode="External"/><Relationship Id="rId5" Type="http://schemas.openxmlformats.org/officeDocument/2006/relationships/hyperlink" Target="http://files.tractorchariot.com/Tractor%20Chariot%20-%20CAD%20Design.pdf" TargetMode="External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tractorchariot.com/G6.2%20eDraw%20Body%20Only-no%20wheels.webm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tractorchariot.com/G6.2%20eDraw%20Body%20Only-no%20wheels.web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hyperlink" Target="http://files.tractorchariot.com/G6.2%20eDraw%20Body%20Only-no%20wheels.webm" TargetMode="External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tractorchariot.com/QuickAttachToolRack%20step.mp4" TargetMode="External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les.tractorchariot.com/QuickAttachToolRack%20step.webm" TargetMode="Externa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files.tractorchariot.com/G6.1%20All%20with%20Railing,%20Wheels,%20no%20Side%20Drag.webm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hyperlink" Target="http://files.tractorchariot.com/G6.8%20All%20with%20Railing,%20Wheels,%20no%20Side%20Drag%20-%20no%20Quick%20Hitch.webm" TargetMode="External"/><Relationship Id="rId5" Type="http://schemas.openxmlformats.org/officeDocument/2006/relationships/hyperlink" Target="http://files.tractorchariot.com/G6.4%20All%20no%20Railing,%20no%20Wheels,%20no%20Side%20Drag.webm" TargetMode="External"/><Relationship Id="rId10" Type="http://schemas.openxmlformats.org/officeDocument/2006/relationships/hyperlink" Target="http://files.tractorchariot.com/Tractor%20Chariot%20Pix%20v1.webm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files.tractorchariot.com/G6.7%20Quick%20Attach%20Tool%20Holder%20-%20no%20Quick%20Attach.webm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northboundheadlamp.wistia.com/medias/f1c9zbcyql" TargetMode="External"/><Relationship Id="rId4" Type="http://schemas.openxmlformats.org/officeDocument/2006/relationships/hyperlink" Target="https://northboundheadlamp.wistia.com/medias/oagrvqlw33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photos.app.goo.gl/QQiiRsFqAqTpiDe66" TargetMode="Externa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hyperlink" Target="http://files.tractorchariot.com/Tractor%20Chariot%20Pix%20v1.web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5421472-6CD2-D7D3-6182-33255E38D2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19" y="5381652"/>
            <a:ext cx="12192000" cy="149322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38100" indent="0" algn="r">
              <a:spcBef>
                <a:spcPts val="300"/>
              </a:spcBef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99F7FF-C10E-D444-813B-F9CE1EB7DD5E}"/>
              </a:ext>
            </a:extLst>
          </p:cNvPr>
          <p:cNvSpPr txBox="1"/>
          <p:nvPr/>
        </p:nvSpPr>
        <p:spPr>
          <a:xfrm>
            <a:off x="899248" y="5381652"/>
            <a:ext cx="2790021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Tractor Chariot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1CF881-F8E4-9F5B-54DA-5D2636683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526" y="244204"/>
            <a:ext cx="4089357" cy="15580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F71B97-DC52-A87B-479E-C2E27CB981C6}"/>
              </a:ext>
            </a:extLst>
          </p:cNvPr>
          <p:cNvSpPr txBox="1"/>
          <p:nvPr/>
        </p:nvSpPr>
        <p:spPr>
          <a:xfrm>
            <a:off x="899248" y="5753680"/>
            <a:ext cx="2790021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Quick Hitch - Tool Rack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FC5CB5-5E78-2F72-BC96-EEC4129F9CF9}"/>
              </a:ext>
            </a:extLst>
          </p:cNvPr>
          <p:cNvSpPr txBox="1"/>
          <p:nvPr/>
        </p:nvSpPr>
        <p:spPr>
          <a:xfrm>
            <a:off x="899248" y="6128088"/>
            <a:ext cx="2790020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Tractor Chariot - Tool Frame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3A8B96-077C-DB5B-941B-DC31CE77E968}"/>
              </a:ext>
            </a:extLst>
          </p:cNvPr>
          <p:cNvSpPr txBox="1">
            <a:spLocks/>
          </p:cNvSpPr>
          <p:nvPr/>
        </p:nvSpPr>
        <p:spPr>
          <a:xfrm>
            <a:off x="4585770" y="5381652"/>
            <a:ext cx="2790021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Tractor Chariot CAD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49082E-2059-A644-C063-A7192132F309}"/>
              </a:ext>
            </a:extLst>
          </p:cNvPr>
          <p:cNvSpPr txBox="1">
            <a:spLocks/>
          </p:cNvSpPr>
          <p:nvPr/>
        </p:nvSpPr>
        <p:spPr>
          <a:xfrm>
            <a:off x="4585770" y="5753680"/>
            <a:ext cx="2459516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Tractor Chariot Costing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7A4E21-4A61-D0C7-19AF-6F941C1E34E5}"/>
              </a:ext>
            </a:extLst>
          </p:cNvPr>
          <p:cNvSpPr txBox="1">
            <a:spLocks/>
          </p:cNvSpPr>
          <p:nvPr/>
        </p:nvSpPr>
        <p:spPr>
          <a:xfrm>
            <a:off x="4585770" y="6128088"/>
            <a:ext cx="3043414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Tractor Chariot Trademarks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E8F2BE-8D97-C863-C51E-0400D785401B}"/>
              </a:ext>
            </a:extLst>
          </p:cNvPr>
          <p:cNvSpPr txBox="1">
            <a:spLocks/>
          </p:cNvSpPr>
          <p:nvPr/>
        </p:nvSpPr>
        <p:spPr>
          <a:xfrm>
            <a:off x="4585769" y="6494810"/>
            <a:ext cx="313705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/>
              <a:t>Innovative Real World Design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DC6015-2C34-9CAD-83E6-E6B87B24B0BD}"/>
              </a:ext>
            </a:extLst>
          </p:cNvPr>
          <p:cNvSpPr txBox="1"/>
          <p:nvPr/>
        </p:nvSpPr>
        <p:spPr>
          <a:xfrm>
            <a:off x="8118227" y="5432615"/>
            <a:ext cx="3417983" cy="10002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38100" indent="0">
              <a:spcBef>
                <a:spcPts val="300"/>
              </a:spcBef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</a:rPr>
              <a:t>Confidential - Not for Distribution</a:t>
            </a:r>
          </a:p>
          <a:p>
            <a:pPr marR="38100">
              <a:spcBef>
                <a:spcPts val="300"/>
              </a:spcBef>
            </a:pPr>
            <a:r>
              <a:rPr lang="en-US" sz="1800" dirty="0">
                <a:solidFill>
                  <a:schemeClr val="accent2"/>
                </a:solidFill>
                <a:effectLst/>
                <a:latin typeface="Calibri" panose="020F0502020204030204" pitchFamily="34" charset="0"/>
              </a:rPr>
              <a:t>Property of EDA, LLC - Version 1.4 </a:t>
            </a:r>
          </a:p>
          <a:p>
            <a:pPr marL="0" marR="38100" indent="0">
              <a:spcBef>
                <a:spcPts val="300"/>
              </a:spcBef>
            </a:pPr>
            <a:endParaRPr lang="en-US" dirty="0">
              <a:solidFill>
                <a:schemeClr val="accent2"/>
              </a:solidFill>
              <a:effectLst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97D85B-BE50-BABD-E0A6-5FB19BEB21D2}"/>
              </a:ext>
            </a:extLst>
          </p:cNvPr>
          <p:cNvCxnSpPr>
            <a:cxnSpLocks/>
          </p:cNvCxnSpPr>
          <p:nvPr/>
        </p:nvCxnSpPr>
        <p:spPr>
          <a:xfrm>
            <a:off x="7954177" y="5661089"/>
            <a:ext cx="0" cy="934347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Arrow: Pentagon 26">
            <a:hlinkClick r:id="rId4" action="ppaction://hlinksldjump"/>
            <a:extLst>
              <a:ext uri="{FF2B5EF4-FFF2-40B4-BE49-F238E27FC236}">
                <a16:creationId xmlns:a16="http://schemas.microsoft.com/office/drawing/2014/main" id="{5473B389-D22F-DB96-DA2F-E4D6D05C124E}"/>
              </a:ext>
            </a:extLst>
          </p:cNvPr>
          <p:cNvSpPr/>
          <p:nvPr/>
        </p:nvSpPr>
        <p:spPr>
          <a:xfrm>
            <a:off x="4117031" y="5460129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Pentagon 27">
            <a:hlinkClick r:id="rId5" action="ppaction://hlinksldjump"/>
            <a:extLst>
              <a:ext uri="{FF2B5EF4-FFF2-40B4-BE49-F238E27FC236}">
                <a16:creationId xmlns:a16="http://schemas.microsoft.com/office/drawing/2014/main" id="{B7AB29FE-1B7E-AA42-0938-4761A68C9859}"/>
              </a:ext>
            </a:extLst>
          </p:cNvPr>
          <p:cNvSpPr/>
          <p:nvPr/>
        </p:nvSpPr>
        <p:spPr>
          <a:xfrm>
            <a:off x="4117031" y="5832157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Pentagon 28">
            <a:hlinkClick r:id="rId6" action="ppaction://hlinksldjump"/>
            <a:extLst>
              <a:ext uri="{FF2B5EF4-FFF2-40B4-BE49-F238E27FC236}">
                <a16:creationId xmlns:a16="http://schemas.microsoft.com/office/drawing/2014/main" id="{9233B063-3DFF-B38E-C0DD-C2C8BFB77FC5}"/>
              </a:ext>
            </a:extLst>
          </p:cNvPr>
          <p:cNvSpPr/>
          <p:nvPr/>
        </p:nvSpPr>
        <p:spPr>
          <a:xfrm>
            <a:off x="4117031" y="6206565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Pentagon 29">
            <a:hlinkClick r:id="rId7" action="ppaction://hlinksldjump"/>
            <a:extLst>
              <a:ext uri="{FF2B5EF4-FFF2-40B4-BE49-F238E27FC236}">
                <a16:creationId xmlns:a16="http://schemas.microsoft.com/office/drawing/2014/main" id="{FC2AF234-A274-E64A-7904-165A6F4B7C91}"/>
              </a:ext>
            </a:extLst>
          </p:cNvPr>
          <p:cNvSpPr/>
          <p:nvPr/>
        </p:nvSpPr>
        <p:spPr>
          <a:xfrm>
            <a:off x="4117031" y="6573287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Pentagon 30">
            <a:hlinkClick r:id="rId8" action="ppaction://hlinksldjump"/>
            <a:extLst>
              <a:ext uri="{FF2B5EF4-FFF2-40B4-BE49-F238E27FC236}">
                <a16:creationId xmlns:a16="http://schemas.microsoft.com/office/drawing/2014/main" id="{3EDA8E09-65FB-E7FA-50F5-7BE7F9E02B05}"/>
              </a:ext>
            </a:extLst>
          </p:cNvPr>
          <p:cNvSpPr/>
          <p:nvPr/>
        </p:nvSpPr>
        <p:spPr>
          <a:xfrm>
            <a:off x="421853" y="5460129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Pentagon 31">
            <a:hlinkClick r:id="rId9" action="ppaction://hlinksldjump"/>
            <a:extLst>
              <a:ext uri="{FF2B5EF4-FFF2-40B4-BE49-F238E27FC236}">
                <a16:creationId xmlns:a16="http://schemas.microsoft.com/office/drawing/2014/main" id="{46AC256E-65DC-A8DD-3924-8C60D9825264}"/>
              </a:ext>
            </a:extLst>
          </p:cNvPr>
          <p:cNvSpPr/>
          <p:nvPr/>
        </p:nvSpPr>
        <p:spPr>
          <a:xfrm>
            <a:off x="421853" y="5832157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Arrow: Pentagon 32">
            <a:hlinkClick r:id="rId10" action="ppaction://hlinksldjump"/>
            <a:extLst>
              <a:ext uri="{FF2B5EF4-FFF2-40B4-BE49-F238E27FC236}">
                <a16:creationId xmlns:a16="http://schemas.microsoft.com/office/drawing/2014/main" id="{83E0F287-3DD4-8934-C339-AA6026275656}"/>
              </a:ext>
            </a:extLst>
          </p:cNvPr>
          <p:cNvSpPr/>
          <p:nvPr/>
        </p:nvSpPr>
        <p:spPr>
          <a:xfrm>
            <a:off x="421853" y="6206565"/>
            <a:ext cx="456151" cy="21237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7A02BD-6E18-3974-4942-9719D36EED4A}"/>
              </a:ext>
            </a:extLst>
          </p:cNvPr>
          <p:cNvSpPr txBox="1"/>
          <p:nvPr/>
        </p:nvSpPr>
        <p:spPr>
          <a:xfrm>
            <a:off x="1677316" y="1761749"/>
            <a:ext cx="86069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</a:rPr>
              <a:t>The Tractor Chariot is an Innovative and Indispensable Tractor Implement</a:t>
            </a:r>
            <a:endParaRPr lang="en-US" dirty="0">
              <a:effectLst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</a:rPr>
              <a:t>This professional grade, multi-purpose Implement, easily</a:t>
            </a:r>
            <a:r>
              <a:rPr lang="en-US" dirty="0">
                <a:effectLst/>
              </a:rPr>
              <a:t> </a:t>
            </a:r>
            <a:r>
              <a:rPr lang="en-US" sz="1800" dirty="0">
                <a:effectLst/>
              </a:rPr>
              <a:t>attaches to any Tractor</a:t>
            </a:r>
            <a:endParaRPr lang="en-US" dirty="0">
              <a:effectLst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</a:rPr>
              <a:t>The Chariot efficiently performs many maintenance, landscaping and wood cutting tasks</a:t>
            </a:r>
            <a:endParaRPr lang="en-US" dirty="0">
              <a:effectLst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58EB195-9E34-9E8B-38BA-0377729060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546" y="2768151"/>
            <a:ext cx="2879947" cy="2399955"/>
          </a:xfrm>
          <a:prstGeom prst="rect">
            <a:avLst/>
          </a:prstGeom>
          <a:noFill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4E7D819-CD5C-935A-44BE-4A4010829C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3182" y="2804502"/>
            <a:ext cx="2879946" cy="23999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FD71321-D46D-4F10-8409-9FBBF12575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98816" y="2764752"/>
            <a:ext cx="2985762" cy="2403354"/>
          </a:xfrm>
          <a:prstGeom prst="rect">
            <a:avLst/>
          </a:prstGeom>
        </p:spPr>
      </p:pic>
      <p:pic>
        <p:nvPicPr>
          <p:cNvPr id="3" name="Graphic 2" descr="Exit outline">
            <a:extLst>
              <a:ext uri="{FF2B5EF4-FFF2-40B4-BE49-F238E27FC236}">
                <a16:creationId xmlns:a16="http://schemas.microsoft.com/office/drawing/2014/main" id="{6E43936C-EAFD-3AF0-31A7-A2537B18468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02308" y="6295566"/>
            <a:ext cx="313075" cy="313075"/>
          </a:xfrm>
          <a:prstGeom prst="rect">
            <a:avLst/>
          </a:prstGeom>
          <a:effectLst>
            <a:glow rad="101600">
              <a:schemeClr val="accent2">
                <a:lumMod val="60000"/>
                <a:lumOff val="40000"/>
                <a:alpha val="6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Action Button: Blank 6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CB1D3C63-641C-2F46-7DE0-C3B82160F45D}"/>
              </a:ext>
            </a:extLst>
          </p:cNvPr>
          <p:cNvSpPr/>
          <p:nvPr/>
        </p:nvSpPr>
        <p:spPr>
          <a:xfrm>
            <a:off x="11438259" y="6191571"/>
            <a:ext cx="638852" cy="594095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783A9A-A576-01C8-8DB9-EF60FAB6359C}"/>
              </a:ext>
            </a:extLst>
          </p:cNvPr>
          <p:cNvSpPr txBox="1"/>
          <p:nvPr/>
        </p:nvSpPr>
        <p:spPr>
          <a:xfrm>
            <a:off x="8118227" y="6110638"/>
            <a:ext cx="3262280" cy="6848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38100" indent="0">
              <a:spcBef>
                <a:spcPts val="300"/>
              </a:spcBef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Electronic Design Associates, LLC</a:t>
            </a:r>
          </a:p>
          <a:p>
            <a:pPr marL="0" marR="38100" indent="0">
              <a:spcBef>
                <a:spcPts val="300"/>
              </a:spcBef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Jim@DesignTeam.com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A69E95-C6EC-9FC2-6821-AC4726FBECAB}"/>
              </a:ext>
            </a:extLst>
          </p:cNvPr>
          <p:cNvSpPr txBox="1"/>
          <p:nvPr/>
        </p:nvSpPr>
        <p:spPr>
          <a:xfrm>
            <a:off x="360211" y="5427818"/>
            <a:ext cx="495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  <a:lumOff val="35000"/>
                  </a:schemeClr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</a:t>
            </a:r>
            <a:endParaRPr lang="en-US" sz="12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087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504149"/>
            <a:ext cx="5023692" cy="2539231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Tractor Chariot features a Safety Railing that is e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asily removed with 6 pins and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 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folds flat for storage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The Safety Railing Door opens into the Chariot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and will not</a:t>
            </a:r>
            <a:r>
              <a:rPr lang="en-US" sz="160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accidentally</a:t>
            </a:r>
            <a:r>
              <a:rPr lang="en-US" sz="160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open</a:t>
            </a:r>
          </a:p>
          <a:p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 </a:t>
            </a:r>
            <a:endParaRPr lang="en-US" sz="16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Safety Caution message is</a:t>
            </a:r>
            <a:r>
              <a:rPr lang="en-US" sz="1600" dirty="0">
                <a:effectLst/>
              </a:rPr>
              <a:t> 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Laser Cut into Chariot body</a:t>
            </a:r>
            <a:endParaRPr lang="en-US" sz="1600" dirty="0">
              <a:effectLst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400" b="1" u="none" strike="noStrike" dirty="0">
                <a:solidFill>
                  <a:srgbClr val="000000"/>
                </a:solidFill>
                <a:effectLst/>
              </a:rPr>
              <a:t>       </a:t>
            </a:r>
            <a:r>
              <a:rPr lang="en-US" sz="1400" b="1" u="none" strike="noStrike" dirty="0">
                <a:solidFill>
                  <a:schemeClr val="accent2">
                    <a:lumMod val="75000"/>
                  </a:schemeClr>
                </a:solidFill>
                <a:effectLst/>
              </a:rPr>
              <a:t>"</a:t>
            </a:r>
            <a:r>
              <a:rPr lang="en-US" sz="1400" b="1" i="1" u="none" strike="noStrike" dirty="0">
                <a:solidFill>
                  <a:schemeClr val="accent2">
                    <a:lumMod val="75000"/>
                  </a:schemeClr>
                </a:solidFill>
                <a:effectLst/>
              </a:rPr>
              <a:t>Only Ride in Chariot with Safety Railing or Safety Harness</a:t>
            </a:r>
            <a:r>
              <a:rPr lang="en-US" sz="1400" b="1" u="none" strike="noStrike" dirty="0">
                <a:solidFill>
                  <a:schemeClr val="accent2">
                    <a:lumMod val="75000"/>
                  </a:schemeClr>
                </a:solidFill>
                <a:effectLst/>
              </a:rPr>
              <a:t>"</a:t>
            </a:r>
            <a:endParaRPr lang="en-US" sz="1400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 sturdy Grab Handle makes it easy to maintain your balance when riding in the Chariot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Steel Eye Hooks enable you to attach up to 3 Body Harnesses</a:t>
            </a:r>
            <a:endParaRPr lang="en-US" sz="1600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C473F-BE2F-834E-5880-5A44FB5E9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2" y="849804"/>
            <a:ext cx="2104762" cy="18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048D8A-EA2D-23A7-6309-94DB602A3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362" y="3845349"/>
            <a:ext cx="2104762" cy="18380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CDE143-0ED4-3908-020D-DFF581E2A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670" y="658490"/>
            <a:ext cx="2538909" cy="220815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676EF41-F6A7-AE61-C3D4-04F15D46C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5670" y="3666647"/>
            <a:ext cx="2538909" cy="2177355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24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4 Tool Tubes are used to carry shovels, rakes, tree trimmers, pruning shears and other long handle tools</a:t>
            </a:r>
            <a:endParaRPr lang="en-US" sz="1600" dirty="0">
              <a:effectLst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effectLst/>
              </a:rPr>
              <a:t>Hooks and Hitch Rings mounted on the Tool Tubes to hang tow cables, hoses, electrical cables, and other items</a:t>
            </a:r>
            <a:endParaRPr lang="en-US" sz="1600" dirty="0">
              <a:effectLst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Steel Eye Hooks enable you to attach up to 3 Body Harnesses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These Hooks can also be used to secure equipment with Gear Ties or Tie Down Straps</a:t>
            </a:r>
            <a:endParaRPr lang="en-US" sz="1600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8D1C5E-26CF-1DDE-80B6-28E377EFA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2" y="849804"/>
            <a:ext cx="2104762" cy="18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A441A8-F425-4F48-2EAA-25CEF07D8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362" y="3845349"/>
            <a:ext cx="2104762" cy="18380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4C64DB-4F8A-04C5-6DD1-A9DFFA48B7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7022" y="499236"/>
            <a:ext cx="2527558" cy="25275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B65335-17E6-5524-F07B-4E36F93EB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9004" y="856279"/>
            <a:ext cx="2495576" cy="17676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B95A63-6076-22DB-20A0-C30ABEA261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7022" y="3803805"/>
            <a:ext cx="2553148" cy="1921181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57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Hooks and Hitch Rings mounted on the Tool Tubes carry tow straps, tow cables, electrical cables, and other items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The Tap Mount Rail on the Tool Rack and has many accessories for hanging tools and storage containers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16D833-3944-6F42-494F-76D225F32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890" y="849804"/>
            <a:ext cx="2104762" cy="18380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6BBCC4-AC9D-9BC9-3D14-A8DA334B5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890" y="3845349"/>
            <a:ext cx="2104762" cy="18380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4F90DB-1B17-41B0-0D13-F77FE78FB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671" y="649995"/>
            <a:ext cx="2543277" cy="22519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3F795FE-E4E4-145C-2468-B00DC9EA7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5670" y="3706406"/>
            <a:ext cx="2538909" cy="210317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42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6122DA-27C3-9E98-524F-0522E00E5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909" y="849804"/>
            <a:ext cx="2104762" cy="18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A10D75-8E4B-94AB-9458-20B8C2DA8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909" y="3845349"/>
            <a:ext cx="2104762" cy="18380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FBC765-12B4-8D2C-71C5-EB78F6FBB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602" y="499236"/>
            <a:ext cx="2591585" cy="253923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Gear Tie holes are used to secure equipment and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tx1"/>
                </a:solidFill>
              </a:rPr>
              <a:t>      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long handle tools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Tie Strap Holes are used for securing equipment,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     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and lifting the Tractor Chariot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DD49592-5C78-4DB7-33C0-498D0220D2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7911" y="3494780"/>
            <a:ext cx="2686669" cy="253923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 tow cable or tow strap is attached to the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     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Tractor</a:t>
            </a: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Tongue though an opening in the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     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Chariot to Securely pull logs, vehicles and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     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other heavy objects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1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 Universal "Ball, Pin or Hook" hitch,</a:t>
            </a:r>
          </a:p>
          <a:p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    is used for pulling carts, trailers, sprayers,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     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spreaders and landscaping drags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A Sliding Door enables you to easily remove dirt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     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and debris from the Chariot</a:t>
            </a:r>
          </a:p>
          <a:p>
            <a:endParaRPr lang="en-US" sz="16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The opening enables water to drain out of the Chariot</a:t>
            </a:r>
            <a:endParaRPr lang="en-US" sz="1600" dirty="0"/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2 Sliding Doors can be used to completely close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     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the opening, to prevent dirt, gravel and snow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     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from entering the Chariot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564395-B8BA-7A24-2F28-1F4E98B7B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758" y="849804"/>
            <a:ext cx="2104762" cy="18380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B34B8C-FC07-2576-31F9-1808DC937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758" y="3845349"/>
            <a:ext cx="2104762" cy="18380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7A3B6F-62D8-E58D-CF63-AE4DA1551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671" y="639933"/>
            <a:ext cx="2516224" cy="22759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43CF7D-9401-E9CC-2A04-0595599C3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5671" y="3593658"/>
            <a:ext cx="2516224" cy="2378297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494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A Scabbard mounted on the Chariot holds up to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    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a 30" Chainsaw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Scabbard makes it easy to remove and insert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    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the Chainsaw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HDPE plastic Scabbard will not dull the Chainsaw teeth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A container mounted on the Chariot carries a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     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one gallon Gas can and Chainsaw Bar Oil for 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     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easy access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011555-7392-F9D3-4601-B3DB20CBE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2" y="849804"/>
            <a:ext cx="2104762" cy="18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A85C7F-3B1B-0BCC-633D-679E1F558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362" y="3845349"/>
            <a:ext cx="2104762" cy="18380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2C0334-1591-0254-A174-E71A98594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8142" y="971358"/>
            <a:ext cx="2536438" cy="16131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D6F435-8346-2932-AB42-8375BDDE12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7825" y="3672772"/>
            <a:ext cx="2538909" cy="212056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91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Quick Attach brackets transform the Chariot into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a Work Platform for Skid-steers and Tractors with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Quick Attach Loaders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The Safety Railing and Body Harness ensure safe operation of the Work Platform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More Tractor Chariot modules and accessories are being developed to </a:t>
            </a:r>
            <a:r>
              <a:rPr lang="en-US" sz="1600" b="1" dirty="0">
                <a:solidFill>
                  <a:schemeClr val="tx1"/>
                </a:solidFill>
              </a:rPr>
              <a:t>add to the Chariots flexibility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     and increase your productivity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C06768-D1F2-FA40-1D53-51BC8BE2C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2" y="849804"/>
            <a:ext cx="2104762" cy="18380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EDE6CE-6B59-918B-CEFD-63CCAA6C4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4782" y="752915"/>
            <a:ext cx="2549798" cy="201015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8AA77A-4D65-6CAF-9A08-081EBBC18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903" y="3843573"/>
            <a:ext cx="2095238" cy="18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9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Quick Hitch - Tool Rack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886F60-38BC-099B-731E-091473F48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216" y="83100"/>
            <a:ext cx="2104762" cy="18380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4E5083-88CC-D50D-8848-AE937A499001}"/>
              </a:ext>
            </a:extLst>
          </p:cNvPr>
          <p:cNvSpPr txBox="1"/>
          <p:nvPr/>
        </p:nvSpPr>
        <p:spPr>
          <a:xfrm>
            <a:off x="1245023" y="1984111"/>
            <a:ext cx="93317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effectLst/>
              </a:rPr>
              <a:t>The Quick Hitch - Tool Rack bolts securely to any Quick Hitch and stays on the Tractor at all times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547880-7658-8738-5A39-F0FC10089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700" y="2472301"/>
            <a:ext cx="5286358" cy="38237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318C2C-9AB8-4BDC-BE78-782EBF69AE9A}"/>
              </a:ext>
            </a:extLst>
          </p:cNvPr>
          <p:cNvSpPr txBox="1"/>
          <p:nvPr/>
        </p:nvSpPr>
        <p:spPr>
          <a:xfrm>
            <a:off x="427651" y="3582807"/>
            <a:ext cx="26037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The Tool Rack has a Chainsaw scabbard, for carrying a 16" Chainsaw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8B3C8E-97DF-2755-08AB-12532A21274D}"/>
              </a:ext>
            </a:extLst>
          </p:cNvPr>
          <p:cNvSpPr txBox="1"/>
          <p:nvPr/>
        </p:nvSpPr>
        <p:spPr>
          <a:xfrm>
            <a:off x="8918117" y="3305808"/>
            <a:ext cx="30116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The Tool Rack features a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large removable Toolbox,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2 water bottles and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2 Fuel &amp; Chain Oil bottles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3267699" y="2472301"/>
            <a:ext cx="5286357" cy="380176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2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Quick Hitch - Tool Rack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886F60-38BC-099B-731E-091473F48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411" y="88136"/>
            <a:ext cx="2104762" cy="1838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64DC9C-457D-A7AD-4493-7E425CD0A0DB}"/>
              </a:ext>
            </a:extLst>
          </p:cNvPr>
          <p:cNvSpPr txBox="1"/>
          <p:nvPr/>
        </p:nvSpPr>
        <p:spPr>
          <a:xfrm>
            <a:off x="1576903" y="1653105"/>
            <a:ext cx="2447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Quick Hitch Tool Rack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F6D2E4-6D73-BBA1-EAAF-9C5B4B3B3E20}"/>
              </a:ext>
            </a:extLst>
          </p:cNvPr>
          <p:cNvSpPr txBox="1"/>
          <p:nvPr/>
        </p:nvSpPr>
        <p:spPr>
          <a:xfrm>
            <a:off x="7407857" y="1653105"/>
            <a:ext cx="4012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Tool Rack mounted on the Quick Hitch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D3EB06-EEB0-190D-F46D-EAC06B203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754" y="2152707"/>
            <a:ext cx="3309420" cy="37884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00417B-E7B4-524E-64AB-CCB2CAF39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216" y="2164452"/>
            <a:ext cx="4136177" cy="3833412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145754" y="2130671"/>
            <a:ext cx="3309420" cy="381045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B13A7E-5E60-2A28-6429-9C2C000570D8}"/>
              </a:ext>
            </a:extLst>
          </p:cNvPr>
          <p:cNvSpPr/>
          <p:nvPr/>
        </p:nvSpPr>
        <p:spPr>
          <a:xfrm>
            <a:off x="7346215" y="2133090"/>
            <a:ext cx="4136178" cy="386477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9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Quick Hitch - Tool Rack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The Quick Attach Tool Holder bolts on any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 3 Point Quick Attach and carries a Chain Saw,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 a Large Toolbox and has Bottles Holders for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 Water, Gas and Bar Oil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The Quick Attach and the Tool Holder is attached to the Tractor 3 Point Hitch, and stays with the tractor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at all times</a:t>
            </a:r>
          </a:p>
          <a:p>
            <a:pPr algn="l"/>
            <a:endParaRPr lang="en-US" sz="1600" b="1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Other Tractor Implements are easily attached to</a:t>
            </a:r>
          </a:p>
          <a:p>
            <a:pPr algn="l"/>
            <a:r>
              <a:rPr lang="en-US" sz="1600" b="1" dirty="0">
                <a:solidFill>
                  <a:schemeClr val="tx1"/>
                </a:solidFill>
              </a:rPr>
              <a:t>      the Tractor Quick Hitch with 2 simple levers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B67998-A917-E63E-BA79-D2E309F11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656" y="524426"/>
            <a:ext cx="2196174" cy="25140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A228AA-A9E9-B67F-EA4E-812A2AE9C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5671" y="3581771"/>
            <a:ext cx="2538909" cy="23544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A5BDB86-1D33-F40C-A038-D85C26CB4A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362" y="3831677"/>
            <a:ext cx="2104762" cy="18380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58210-CC2B-0D68-BE8B-F0938061D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8411" y="858876"/>
            <a:ext cx="2104762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2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80B2A3-D1E9-A7CA-6CC9-08E098D1B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83" y="2283449"/>
            <a:ext cx="5741664" cy="35885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8AEB29-1240-6D4F-9C28-11CBFECDE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241" y="2282726"/>
            <a:ext cx="5741664" cy="35885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55FE48-7B8A-B356-D48A-34DD49D3844C}"/>
              </a:ext>
            </a:extLst>
          </p:cNvPr>
          <p:cNvSpPr txBox="1"/>
          <p:nvPr/>
        </p:nvSpPr>
        <p:spPr>
          <a:xfrm>
            <a:off x="2153798" y="1685867"/>
            <a:ext cx="2029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Chariot on Tractor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6F5C5C-9E75-9E50-39C9-86D7EBD703C3}"/>
              </a:ext>
            </a:extLst>
          </p:cNvPr>
          <p:cNvSpPr txBox="1"/>
          <p:nvPr/>
        </p:nvSpPr>
        <p:spPr>
          <a:xfrm>
            <a:off x="7800334" y="1685867"/>
            <a:ext cx="2693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Chariot Work Platform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F12E7-62D7-CF74-AF89-5288CF1D0EB9}"/>
              </a:ext>
            </a:extLst>
          </p:cNvPr>
          <p:cNvSpPr txBox="1"/>
          <p:nvPr/>
        </p:nvSpPr>
        <p:spPr>
          <a:xfrm>
            <a:off x="3779005" y="800322"/>
            <a:ext cx="4633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Every Tractor needs a Chariot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974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920375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Tool Frame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88784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The Landscaper easily mounts on the Tool Frame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     and grades the ground from rough to smooth,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      while driving forward or backward 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DC8E3-F7EB-ED67-774D-C853E16FC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619" y="251495"/>
            <a:ext cx="2104762" cy="18380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BFA1CA-4DED-BFD3-E383-1D3C2F20696F}"/>
              </a:ext>
            </a:extLst>
          </p:cNvPr>
          <p:cNvSpPr txBox="1"/>
          <p:nvPr/>
        </p:nvSpPr>
        <p:spPr>
          <a:xfrm>
            <a:off x="1841194" y="2667057"/>
            <a:ext cx="85096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600" u="none" strike="noStrike" dirty="0">
                <a:solidFill>
                  <a:schemeClr val="bg1"/>
                </a:solidFill>
                <a:effectLst/>
              </a:rPr>
              <a:t>The Tool Frame is a multi-purpose attachment, that easily mounts to the Tractor Chariot </a:t>
            </a:r>
            <a:endParaRPr lang="en-US" sz="1600" dirty="0">
              <a:solidFill>
                <a:schemeClr val="bg1"/>
              </a:solidFill>
              <a:effectLst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600" u="none" strike="noStrike" dirty="0">
                <a:solidFill>
                  <a:schemeClr val="bg1"/>
                </a:solidFill>
                <a:effectLst/>
              </a:rPr>
              <a:t>A variety of Time Saving Tools and Utilities can be mounted on the Tool Frame</a:t>
            </a:r>
            <a:r>
              <a:rPr lang="en-US" sz="1600" dirty="0">
                <a:solidFill>
                  <a:schemeClr val="bg1"/>
                </a:solidFill>
                <a:effectLst/>
              </a:rPr>
              <a:t> and easily changed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50BADE-A8FF-EF7D-FAD4-1001DD252A14}"/>
              </a:ext>
            </a:extLst>
          </p:cNvPr>
          <p:cNvSpPr txBox="1"/>
          <p:nvPr/>
        </p:nvSpPr>
        <p:spPr>
          <a:xfrm>
            <a:off x="2125212" y="2260258"/>
            <a:ext cx="794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effectLst/>
              </a:rPr>
              <a:t>The Tractor Chariot Tool Frame is currently in development for future release 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5C42955-7420-EACB-8647-0A28F2E41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362" y="3834331"/>
            <a:ext cx="2104762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46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920375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Tool Frame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Bank Mower mounts the Tool Frame to safely mow pond banks and ditches</a:t>
            </a:r>
            <a:r>
              <a:rPr lang="en-US" sz="1600" dirty="0">
                <a:solidFill>
                  <a:schemeClr val="tx1"/>
                </a:solidFill>
              </a:rPr>
              <a:t> 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Bank Mower is mounting on a sliding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    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extension rail that can be extended out on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    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either side of the Tractor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The Lift Platform easily attaches to the Tool Frame and for carrying objects and equipment from one location to another</a:t>
            </a:r>
            <a:endParaRPr lang="en-US" sz="1600" dirty="0">
              <a:effectLst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The Lift Platform lowers to the ground for easy loading and is raised with the Tractor Chariot</a:t>
            </a:r>
            <a:endParaRPr lang="en-US" sz="1600" dirty="0">
              <a:effectLst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3B402-61FF-A8AE-BBD3-E880A0F4E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853" y="849804"/>
            <a:ext cx="2104762" cy="18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1FD9B7-4CC9-EA4A-7082-9852AFD6C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3853" y="3845349"/>
            <a:ext cx="2104762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34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920375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Tool Frame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Seeder/Spreader easily attaches to the Tool Frame.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Seeder/Spreader preps the ground, spreads the seeds/fertilizer and packs the dirt, all in one pass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Seeder/Spreader is ideal for seeding/fertilizing lawns and planting food plots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Wire &amp; Cable Spooler carries several barbed wire or cable spools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Fencing and stringing cable is easy with the Wire &amp; Cable Spooler</a:t>
            </a:r>
            <a:endParaRPr lang="en-US" sz="1600" dirty="0">
              <a:solidFill>
                <a:schemeClr val="tx1"/>
              </a:solidFill>
              <a:effectLst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8E4346-358F-A402-54AE-591C2B4E6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903" y="849804"/>
            <a:ext cx="2095238" cy="18380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6DDBBD-EC37-FD28-04A5-6F023CF08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903" y="3845349"/>
            <a:ext cx="2123810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30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5163676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F3ECE691-7145-70A6-63EB-130862DEC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44" y="2151658"/>
            <a:ext cx="5806156" cy="4174190"/>
          </a:xfrm>
          <a:prstGeom prst="rect">
            <a:avLst/>
          </a:prstGeom>
        </p:spPr>
      </p:pic>
      <p:pic>
        <p:nvPicPr>
          <p:cNvPr id="14" name="Picture 13">
            <a:hlinkClick r:id="rId3"/>
            <a:extLst>
              <a:ext uri="{FF2B5EF4-FFF2-40B4-BE49-F238E27FC236}">
                <a16:creationId xmlns:a16="http://schemas.microsoft.com/office/drawing/2014/main" id="{C6D47172-5D0E-02DD-D991-C47666D5B7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911" y="2151659"/>
            <a:ext cx="5163676" cy="4174189"/>
          </a:xfrm>
          <a:prstGeom prst="rect">
            <a:avLst/>
          </a:prstGeom>
        </p:spPr>
      </p:pic>
      <p:pic>
        <p:nvPicPr>
          <p:cNvPr id="12" name="Picture 11">
            <a:hlinkClick r:id="rId3"/>
            <a:extLst>
              <a:ext uri="{FF2B5EF4-FFF2-40B4-BE49-F238E27FC236}">
                <a16:creationId xmlns:a16="http://schemas.microsoft.com/office/drawing/2014/main" id="{BBA3A52F-3A61-5997-C4FB-A08B8A6063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3143" y="152019"/>
            <a:ext cx="2085714" cy="1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26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80161"/>
            <a:ext cx="3262570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5A1530-13D2-6EE2-E6F8-2E448D534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09" y="2426270"/>
            <a:ext cx="5757691" cy="37858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0E62D3-4376-5D87-71F7-3442DDA46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923" y="2426270"/>
            <a:ext cx="5107674" cy="37858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20B770-79AD-0F7C-4A44-93471DE30792}"/>
              </a:ext>
            </a:extLst>
          </p:cNvPr>
          <p:cNvSpPr txBox="1"/>
          <p:nvPr/>
        </p:nvSpPr>
        <p:spPr>
          <a:xfrm>
            <a:off x="1697787" y="426166"/>
            <a:ext cx="228638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1.    Chariot Body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2.    Grab Handle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3.    Bumper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4.    Landscaping Drag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5.    Universal Hitch</a:t>
            </a:r>
          </a:p>
          <a:p>
            <a:r>
              <a:rPr lang="en-US" sz="1600" dirty="0">
                <a:solidFill>
                  <a:schemeClr val="bg1"/>
                </a:solidFill>
                <a:effectLst/>
              </a:rPr>
              <a:t>6.    Tow Opening/Door</a:t>
            </a:r>
          </a:p>
          <a:p>
            <a:r>
              <a:rPr lang="en-US" sz="1600" dirty="0">
                <a:solidFill>
                  <a:schemeClr val="bg1"/>
                </a:solidFill>
                <a:effectLst/>
              </a:rPr>
              <a:t>7.    Tool Rack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830B85-944F-387B-1125-88CEA15E3885}"/>
              </a:ext>
            </a:extLst>
          </p:cNvPr>
          <p:cNvSpPr txBox="1"/>
          <p:nvPr/>
        </p:nvSpPr>
        <p:spPr>
          <a:xfrm>
            <a:off x="7858608" y="426166"/>
            <a:ext cx="27900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8.    Tool Tubes 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9.     Gas &amp; Oil Holder 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10.   Chainsaw Scabbard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11.   Tow Cable Opening 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12.    Skid steer Lift Brackets 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13.    Chainsaw Scabbard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A2C5C1-1DA0-4635-23CF-4BEBFB727377}"/>
              </a:ext>
            </a:extLst>
          </p:cNvPr>
          <p:cNvSpPr txBox="1"/>
          <p:nvPr/>
        </p:nvSpPr>
        <p:spPr>
          <a:xfrm>
            <a:off x="5123114" y="6480161"/>
            <a:ext cx="1618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CAD Drawings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808DD-76F3-FBEE-F30D-ACB5A6A3F2CE}"/>
              </a:ext>
            </a:extLst>
          </p:cNvPr>
          <p:cNvSpPr txBox="1"/>
          <p:nvPr/>
        </p:nvSpPr>
        <p:spPr>
          <a:xfrm>
            <a:off x="7904877" y="6480161"/>
            <a:ext cx="1618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CAD Step Files</a:t>
            </a:r>
          </a:p>
        </p:txBody>
      </p:sp>
      <p:sp>
        <p:nvSpPr>
          <p:cNvPr id="18" name="Arrow: Pentagon 17">
            <a:hlinkClick r:id="rId5"/>
            <a:extLst>
              <a:ext uri="{FF2B5EF4-FFF2-40B4-BE49-F238E27FC236}">
                <a16:creationId xmlns:a16="http://schemas.microsoft.com/office/drawing/2014/main" id="{CCEF1B76-5E76-C172-A986-B8D697D10D79}"/>
              </a:ext>
            </a:extLst>
          </p:cNvPr>
          <p:cNvSpPr/>
          <p:nvPr/>
        </p:nvSpPr>
        <p:spPr>
          <a:xfrm>
            <a:off x="4304995" y="6565396"/>
            <a:ext cx="812321" cy="212378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630F02-100B-B7C1-C42B-2A36338E7B03}"/>
              </a:ext>
            </a:extLst>
          </p:cNvPr>
          <p:cNvSpPr txBox="1"/>
          <p:nvPr/>
        </p:nvSpPr>
        <p:spPr>
          <a:xfrm>
            <a:off x="4258671" y="6530295"/>
            <a:ext cx="858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Arrow: Pentagon 20">
            <a:hlinkClick r:id="rId5"/>
            <a:extLst>
              <a:ext uri="{FF2B5EF4-FFF2-40B4-BE49-F238E27FC236}">
                <a16:creationId xmlns:a16="http://schemas.microsoft.com/office/drawing/2014/main" id="{379D9193-AE05-3A2C-4654-42B47ECF0A01}"/>
              </a:ext>
            </a:extLst>
          </p:cNvPr>
          <p:cNvSpPr/>
          <p:nvPr/>
        </p:nvSpPr>
        <p:spPr>
          <a:xfrm>
            <a:off x="7090430" y="6574575"/>
            <a:ext cx="812321" cy="212378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C14471-3446-73B6-24FC-101A4058469B}"/>
              </a:ext>
            </a:extLst>
          </p:cNvPr>
          <p:cNvSpPr txBox="1"/>
          <p:nvPr/>
        </p:nvSpPr>
        <p:spPr>
          <a:xfrm>
            <a:off x="7044106" y="6539474"/>
            <a:ext cx="858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>
            <a:hlinkClick r:id="rId7"/>
            <a:extLst>
              <a:ext uri="{FF2B5EF4-FFF2-40B4-BE49-F238E27FC236}">
                <a16:creationId xmlns:a16="http://schemas.microsoft.com/office/drawing/2014/main" id="{52E50498-2BA6-BE82-407D-640355FE4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3143" y="287186"/>
            <a:ext cx="2085714" cy="1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20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80161"/>
            <a:ext cx="3262570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20B770-79AD-0F7C-4A44-93471DE30792}"/>
              </a:ext>
            </a:extLst>
          </p:cNvPr>
          <p:cNvSpPr txBox="1"/>
          <p:nvPr/>
        </p:nvSpPr>
        <p:spPr>
          <a:xfrm>
            <a:off x="1716856" y="1427866"/>
            <a:ext cx="26072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Top 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Tractor Chariot &amp; Tool Rack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View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830B85-944F-387B-1125-88CEA15E3885}"/>
              </a:ext>
            </a:extLst>
          </p:cNvPr>
          <p:cNvSpPr txBox="1"/>
          <p:nvPr/>
        </p:nvSpPr>
        <p:spPr>
          <a:xfrm>
            <a:off x="7685123" y="1477069"/>
            <a:ext cx="27900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Bottom 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Landscaping Drag 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</a:rPr>
              <a:t>View</a:t>
            </a: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52E50498-2BA6-BE82-407D-640355FE4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143" y="287186"/>
            <a:ext cx="2085714" cy="18476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78A424-89BD-E412-C533-9661B87B6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432" y="2481328"/>
            <a:ext cx="5397404" cy="37258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FE281E7-339B-A070-60C5-3CC7FA79A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648" y="2502847"/>
            <a:ext cx="5381621" cy="37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91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80161"/>
            <a:ext cx="3262570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20B770-79AD-0F7C-4A44-93471DE30792}"/>
              </a:ext>
            </a:extLst>
          </p:cNvPr>
          <p:cNvSpPr txBox="1"/>
          <p:nvPr/>
        </p:nvSpPr>
        <p:spPr>
          <a:xfrm>
            <a:off x="1354932" y="1084232"/>
            <a:ext cx="2607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</a:rPr>
              <a:t>Left View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Tractor Chariot &amp; Tool Rack</a:t>
            </a: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52E50498-2BA6-BE82-407D-640355FE4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5686" y="160422"/>
            <a:ext cx="2085714" cy="18476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540530-40F7-2248-068A-3D915C18C869}"/>
              </a:ext>
            </a:extLst>
          </p:cNvPr>
          <p:cNvSpPr txBox="1"/>
          <p:nvPr/>
        </p:nvSpPr>
        <p:spPr>
          <a:xfrm>
            <a:off x="8308840" y="1084232"/>
            <a:ext cx="2607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</a:rPr>
              <a:t>Right View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Tractor Chariot &amp; Tool Rack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B21FAD-74EC-502B-620E-C5499B743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151" y="1911357"/>
            <a:ext cx="3784266" cy="42767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1C2F73-B8AB-DF0F-08EE-3FBA2A0157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1770" y="1897677"/>
            <a:ext cx="3843208" cy="429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12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80161"/>
            <a:ext cx="3262570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830B85-944F-387B-1125-88CEA15E3885}"/>
              </a:ext>
            </a:extLst>
          </p:cNvPr>
          <p:cNvSpPr txBox="1"/>
          <p:nvPr/>
        </p:nvSpPr>
        <p:spPr>
          <a:xfrm>
            <a:off x="8140161" y="872350"/>
            <a:ext cx="27900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Rear Angle View</a:t>
            </a:r>
            <a:r>
              <a:rPr lang="en-US" sz="1600" dirty="0">
                <a:solidFill>
                  <a:schemeClr val="bg1"/>
                </a:solidFill>
                <a:effectLst/>
              </a:rPr>
              <a:t> 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Tractor Chariot &amp; Tool Rack</a:t>
            </a:r>
            <a:endParaRPr lang="en-US" sz="1600" dirty="0">
              <a:solidFill>
                <a:schemeClr val="bg1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DCC7F1-68F6-4369-8911-5E22AEA61E45}"/>
              </a:ext>
            </a:extLst>
          </p:cNvPr>
          <p:cNvSpPr txBox="1"/>
          <p:nvPr/>
        </p:nvSpPr>
        <p:spPr>
          <a:xfrm>
            <a:off x="1339369" y="872352"/>
            <a:ext cx="27900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Front Angle View</a:t>
            </a:r>
            <a:r>
              <a:rPr lang="en-US" sz="1600" dirty="0">
                <a:solidFill>
                  <a:schemeClr val="bg1"/>
                </a:solidFill>
                <a:effectLst/>
              </a:rPr>
              <a:t> 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</a:rPr>
              <a:t>Tractor Chariot &amp; Tool Rack</a:t>
            </a:r>
            <a:endParaRPr lang="en-US" sz="1600" dirty="0">
              <a:solidFill>
                <a:schemeClr val="bg1"/>
              </a:solidFill>
              <a:effectLst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51BDEAF-19A0-CA8C-39E5-3D5391540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95" y="1812957"/>
            <a:ext cx="4594769" cy="42343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C33EB40-265A-0B3B-2A96-1688DB2D0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35" y="1780815"/>
            <a:ext cx="4159762" cy="4298678"/>
          </a:xfrm>
          <a:prstGeom prst="rect">
            <a:avLst/>
          </a:prstGeom>
        </p:spPr>
      </p:pic>
      <p:pic>
        <p:nvPicPr>
          <p:cNvPr id="18" name="Picture 17">
            <a:hlinkClick r:id="rId5"/>
            <a:extLst>
              <a:ext uri="{FF2B5EF4-FFF2-40B4-BE49-F238E27FC236}">
                <a16:creationId xmlns:a16="http://schemas.microsoft.com/office/drawing/2014/main" id="{37DF7FC3-3A8D-C722-B5A4-DE496F2C6F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6972" y="163812"/>
            <a:ext cx="2085714" cy="1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86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5172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Quick Hitch Tool Rack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15307EC4-4E6D-66B3-BEA9-F16804F25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65" y="2544074"/>
            <a:ext cx="4936199" cy="3640447"/>
          </a:xfrm>
          <a:prstGeom prst="rect">
            <a:avLst/>
          </a:prstGeom>
        </p:spPr>
      </p:pic>
      <p:pic>
        <p:nvPicPr>
          <p:cNvPr id="13" name="Picture 12">
            <a:hlinkClick r:id="rId3"/>
            <a:extLst>
              <a:ext uri="{FF2B5EF4-FFF2-40B4-BE49-F238E27FC236}">
                <a16:creationId xmlns:a16="http://schemas.microsoft.com/office/drawing/2014/main" id="{60E366CE-B8E9-93C3-9ABD-537DBABEA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2093" y="2532663"/>
            <a:ext cx="4936199" cy="36518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F72CD98-8E50-EA5B-2C4E-E349ECF1E669}"/>
              </a:ext>
            </a:extLst>
          </p:cNvPr>
          <p:cNvSpPr txBox="1"/>
          <p:nvPr/>
        </p:nvSpPr>
        <p:spPr>
          <a:xfrm>
            <a:off x="1835570" y="1687837"/>
            <a:ext cx="2453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1.    Chain Saw Scabbard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2.    Bottle Holders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7717A-1B56-CA65-76DD-CDBD0E756C29}"/>
              </a:ext>
            </a:extLst>
          </p:cNvPr>
          <p:cNvSpPr txBox="1"/>
          <p:nvPr/>
        </p:nvSpPr>
        <p:spPr>
          <a:xfrm>
            <a:off x="7834379" y="1687837"/>
            <a:ext cx="25716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3.    Removable Tool Box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</a:rPr>
              <a:t>4.    Bolt On Brackets</a:t>
            </a:r>
          </a:p>
        </p:txBody>
      </p:sp>
      <p:pic>
        <p:nvPicPr>
          <p:cNvPr id="14" name="Picture 13">
            <a:hlinkClick r:id="rId6"/>
            <a:extLst>
              <a:ext uri="{FF2B5EF4-FFF2-40B4-BE49-F238E27FC236}">
                <a16:creationId xmlns:a16="http://schemas.microsoft.com/office/drawing/2014/main" id="{8DAA7CBD-D240-A7DD-092B-AE65DA82DA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3619" y="265630"/>
            <a:ext cx="2104762" cy="1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06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331539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Tool Frame CAD Drawings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41979" y="3488784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u="none" strike="noStrike" dirty="0">
                <a:solidFill>
                  <a:schemeClr val="tx1"/>
                </a:solidFill>
                <a:effectLst/>
              </a:rPr>
              <a:t>The Tool Frame is a multi-purpose attachment, that easily mounts to the Tractor Chariot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u="none" strike="noStrike" dirty="0">
                <a:solidFill>
                  <a:schemeClr val="tx1"/>
                </a:solidFill>
                <a:effectLst/>
              </a:rPr>
              <a:t>A variety of Time Saving Tools and Utilities can be mounted on the Tool Frame</a:t>
            </a:r>
            <a:r>
              <a:rPr lang="en-US" sz="1600" dirty="0">
                <a:solidFill>
                  <a:schemeClr val="tx1"/>
                </a:solidFill>
                <a:effectLst/>
              </a:rPr>
              <a:t> and easily changed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BFA1CA-4DED-BFD3-E383-1D3C2F20696F}"/>
              </a:ext>
            </a:extLst>
          </p:cNvPr>
          <p:cNvSpPr txBox="1"/>
          <p:nvPr/>
        </p:nvSpPr>
        <p:spPr>
          <a:xfrm>
            <a:off x="1841194" y="2667057"/>
            <a:ext cx="8509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600" u="none" strike="noStrike" dirty="0">
                <a:solidFill>
                  <a:schemeClr val="bg1"/>
                </a:solidFill>
                <a:effectLst/>
              </a:rPr>
              <a:t> </a:t>
            </a:r>
            <a:endParaRPr lang="en-US" sz="1600" dirty="0">
              <a:solidFill>
                <a:schemeClr val="bg1"/>
              </a:solidFill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50BADE-A8FF-EF7D-FAD4-1001DD252A14}"/>
              </a:ext>
            </a:extLst>
          </p:cNvPr>
          <p:cNvSpPr txBox="1"/>
          <p:nvPr/>
        </p:nvSpPr>
        <p:spPr>
          <a:xfrm>
            <a:off x="2125212" y="2612799"/>
            <a:ext cx="7941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effectLst/>
              </a:rPr>
              <a:t>The Tractor Chariot Tool Frame is currently in development for future release 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5C42955-7420-EACB-8647-0A28F2E41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2" y="3834331"/>
            <a:ext cx="2104762" cy="18380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5296E7C-8B59-DD6D-C180-CF7B50E7B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143" y="468931"/>
            <a:ext cx="2085714" cy="1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4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C4A93D-4E14-0715-0A85-915C5BDAE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65" y="1531180"/>
            <a:ext cx="4835784" cy="4315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B15D29-D8D2-F607-57DC-387E647AE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171" y="1535525"/>
            <a:ext cx="5741861" cy="43112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14E1AB-9FD1-7757-D9B6-39B7A74D46F3}"/>
              </a:ext>
            </a:extLst>
          </p:cNvPr>
          <p:cNvSpPr txBox="1"/>
          <p:nvPr/>
        </p:nvSpPr>
        <p:spPr>
          <a:xfrm>
            <a:off x="1806766" y="1014136"/>
            <a:ext cx="2723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 Front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6F59B6-5B22-432A-75BA-CC73E33CB9DC}"/>
              </a:ext>
            </a:extLst>
          </p:cNvPr>
          <p:cNvSpPr txBox="1"/>
          <p:nvPr/>
        </p:nvSpPr>
        <p:spPr>
          <a:xfrm>
            <a:off x="7168184" y="1038158"/>
            <a:ext cx="3061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 Rear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999E80-679B-FDAE-7509-84BB9DBBBCD0}"/>
              </a:ext>
            </a:extLst>
          </p:cNvPr>
          <p:cNvSpPr txBox="1"/>
          <p:nvPr/>
        </p:nvSpPr>
        <p:spPr>
          <a:xfrm>
            <a:off x="4017713" y="304504"/>
            <a:ext cx="4156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Super Charg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e your Tractor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14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671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Costing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7BCB08-BC6A-2121-9F09-58D784027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585" y="231831"/>
            <a:ext cx="2104762" cy="18380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D613F1-9B36-F6EA-2E73-1A3FB66A2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636" y="2508558"/>
            <a:ext cx="9194727" cy="32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04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689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Costing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809F5-4335-00EC-69FA-64C8117B5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714" y="407519"/>
            <a:ext cx="7028571" cy="5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36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869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Costing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738A86-FADA-8C07-0195-6CF9452B8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428" y="436090"/>
            <a:ext cx="7057143" cy="5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25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704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Costing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10D950-DE60-A586-D577-6DA442BD2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428" y="843695"/>
            <a:ext cx="7057143" cy="5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571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704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Costing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EBA1D5-7BD0-735E-0C78-D66085108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714" y="578947"/>
            <a:ext cx="7028571" cy="5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12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5724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Costing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548BD2-6899-418C-05F3-B85D4E1C4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714" y="811998"/>
            <a:ext cx="7028571" cy="4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933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3035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Trademarks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C3B819-35CC-B62D-9FB7-67CE185A5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212" y="2065909"/>
            <a:ext cx="4912375" cy="18715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B44C63-4576-9056-28A9-D9C69EE2C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756" y="218675"/>
            <a:ext cx="5016488" cy="19112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C35313-C8FD-2CA4-E3EB-0F446CEF6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9317" y="2129909"/>
            <a:ext cx="4912375" cy="18715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2F55491-D3F3-13A2-0AE3-C92FC57B5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046" y="4664614"/>
            <a:ext cx="1933575" cy="103822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087E733-227C-2139-CFD8-41028ACD33E5}"/>
              </a:ext>
            </a:extLst>
          </p:cNvPr>
          <p:cNvSpPr/>
          <p:nvPr/>
        </p:nvSpPr>
        <p:spPr>
          <a:xfrm>
            <a:off x="8217672" y="4591309"/>
            <a:ext cx="2803698" cy="1038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E8F5DF-1072-71DD-25D5-6DBBAD9809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7932" y="4664614"/>
            <a:ext cx="2743438" cy="8916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4B4AE3-DAEA-4B7B-98BA-AA4369F4A7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9312" y="4195818"/>
            <a:ext cx="2104762" cy="1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4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969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Trademarks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260C3A-B5A5-8C7C-04A4-08B6B3B51447}"/>
              </a:ext>
            </a:extLst>
          </p:cNvPr>
          <p:cNvSpPr txBox="1"/>
          <p:nvPr/>
        </p:nvSpPr>
        <p:spPr>
          <a:xfrm>
            <a:off x="745458" y="1442101"/>
            <a:ext cx="2856124" cy="223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Product Trademark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Quick Hitch Tool Rack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 Tool Frame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BF3B02-FA39-354B-E6AD-7B67711E0C3E}"/>
              </a:ext>
            </a:extLst>
          </p:cNvPr>
          <p:cNvSpPr txBox="1"/>
          <p:nvPr/>
        </p:nvSpPr>
        <p:spPr>
          <a:xfrm>
            <a:off x="8350784" y="1442101"/>
            <a:ext cx="3413768" cy="223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Web Domains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TractorChariot.com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PleasantValleyImplements.com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PleasantValleyProducts.com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53C576-FAE9-3DD8-12F6-6382FEC72879}"/>
              </a:ext>
            </a:extLst>
          </p:cNvPr>
          <p:cNvSpPr txBox="1"/>
          <p:nvPr/>
        </p:nvSpPr>
        <p:spPr>
          <a:xfrm>
            <a:off x="4155654" y="1442101"/>
            <a:ext cx="3880692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Copyright Tag Lines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"Super Charge your Tractor"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"Every Tractor Needs a Chariot"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“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The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Essential Tractor Implement“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“Much more than a Carry All”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"Time Saving Tools"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"Time Saving Landscaping Tools"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"Time Saving Tractor Implements"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1144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621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Real World Innovative Design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074741-7E43-840A-90CD-643662723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15" y="351409"/>
            <a:ext cx="10265769" cy="576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79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621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Real World Innovative Design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EDE464-6C7D-21FF-77EF-9A9179573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899" y="118602"/>
            <a:ext cx="2104762" cy="18380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9813F3-06B2-D08B-2190-1F1B8D1BB406}"/>
              </a:ext>
            </a:extLst>
          </p:cNvPr>
          <p:cNvSpPr txBox="1"/>
          <p:nvPr/>
        </p:nvSpPr>
        <p:spPr>
          <a:xfrm>
            <a:off x="1440070" y="1704904"/>
            <a:ext cx="275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Calibri" panose="020F0502020204030204" pitchFamily="34" charset="0"/>
              </a:rPr>
              <a:t> 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Original Tractor Chariot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4F9600-4AC6-7B1D-9358-3629C9475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96" y="2225851"/>
            <a:ext cx="5929703" cy="39620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11027C-3B1B-FDBB-9537-0FEB04FF0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408" y="2225851"/>
            <a:ext cx="4453780" cy="394527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8B1126A-81B6-D9D6-5042-3422A4381738}"/>
              </a:ext>
            </a:extLst>
          </p:cNvPr>
          <p:cNvSpPr txBox="1"/>
          <p:nvPr/>
        </p:nvSpPr>
        <p:spPr>
          <a:xfrm>
            <a:off x="7651454" y="1704904"/>
            <a:ext cx="275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Calibri" panose="020F0502020204030204" pitchFamily="34" charset="0"/>
              </a:rPr>
              <a:t> 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Original Tractor Chariot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747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E82238-47DD-D06B-A9F3-26960AF0F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373" y="287603"/>
            <a:ext cx="2104762" cy="18380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7D3D552-A9FB-5156-AAC0-FE853C010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50" y="2966396"/>
            <a:ext cx="3866109" cy="32217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EEB6ED6-11C9-4973-B3D1-C1CA4ECBBF5B}"/>
              </a:ext>
            </a:extLst>
          </p:cNvPr>
          <p:cNvSpPr txBox="1"/>
          <p:nvPr/>
        </p:nvSpPr>
        <p:spPr>
          <a:xfrm>
            <a:off x="1221751" y="2285773"/>
            <a:ext cx="19307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C00000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Play Animation</a:t>
            </a:r>
            <a:endParaRPr lang="en-US" sz="2000" b="1" dirty="0">
              <a:solidFill>
                <a:srgbClr val="C00000"/>
              </a:solidFill>
              <a:effectLst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8ECF7CB-4A38-3A4D-22EF-1C0511ACAA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3699" y="2966396"/>
            <a:ext cx="3866110" cy="3221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A14090F-978D-E31C-3D7C-0204D2F0A4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3349" y="2966396"/>
            <a:ext cx="4002491" cy="322175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B64D99E-0A5F-E5DB-4893-D0115DAC9B2F}"/>
              </a:ext>
            </a:extLst>
          </p:cNvPr>
          <p:cNvSpPr txBox="1"/>
          <p:nvPr/>
        </p:nvSpPr>
        <p:spPr>
          <a:xfrm>
            <a:off x="4358186" y="2285773"/>
            <a:ext cx="35171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 with Safety Railing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C00000"/>
                </a:solidFill>
                <a:effectLst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Play Animation</a:t>
            </a:r>
            <a:endParaRPr lang="en-US" sz="20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0A34FB-1FBB-0325-792C-E43525C64861}"/>
              </a:ext>
            </a:extLst>
          </p:cNvPr>
          <p:cNvSpPr txBox="1"/>
          <p:nvPr/>
        </p:nvSpPr>
        <p:spPr>
          <a:xfrm>
            <a:off x="8798274" y="2285772"/>
            <a:ext cx="247077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Quick Hitch - Tool Rack</a:t>
            </a:r>
            <a:endParaRPr lang="en-US" dirty="0">
              <a:solidFill>
                <a:schemeClr val="bg1"/>
              </a:solidFill>
              <a:effectLst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C00000"/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Play Animation</a:t>
            </a:r>
            <a:endParaRPr lang="en-US" sz="20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F6FDA7-C25C-12D4-980D-E2D5C7CB8450}"/>
              </a:ext>
            </a:extLst>
          </p:cNvPr>
          <p:cNvSpPr txBox="1"/>
          <p:nvPr/>
        </p:nvSpPr>
        <p:spPr>
          <a:xfrm>
            <a:off x="3828743" y="6479199"/>
            <a:ext cx="4720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without Quick Hitch – Tool Rack</a:t>
            </a:r>
          </a:p>
        </p:txBody>
      </p:sp>
      <p:sp>
        <p:nvSpPr>
          <p:cNvPr id="3" name="Arrow: Pentagon 2">
            <a:hlinkClick r:id="rId10"/>
            <a:extLst>
              <a:ext uri="{FF2B5EF4-FFF2-40B4-BE49-F238E27FC236}">
                <a16:creationId xmlns:a16="http://schemas.microsoft.com/office/drawing/2014/main" id="{6F558ED9-A339-E792-64DB-AC1B4F1D8279}"/>
              </a:ext>
            </a:extLst>
          </p:cNvPr>
          <p:cNvSpPr/>
          <p:nvPr/>
        </p:nvSpPr>
        <p:spPr>
          <a:xfrm>
            <a:off x="3274606" y="6568214"/>
            <a:ext cx="570525" cy="21049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B49C1E-89CA-7CC0-EFA2-BC695FD26041}"/>
              </a:ext>
            </a:extLst>
          </p:cNvPr>
          <p:cNvSpPr txBox="1"/>
          <p:nvPr/>
        </p:nvSpPr>
        <p:spPr>
          <a:xfrm>
            <a:off x="3252572" y="6527464"/>
            <a:ext cx="561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Play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668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555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Real World Innovative Design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EDE464-6C7D-21FF-77EF-9A9179573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899" y="118602"/>
            <a:ext cx="2104762" cy="18380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80E5A7-0B77-A7FB-78AB-21ADA75352EF}"/>
              </a:ext>
            </a:extLst>
          </p:cNvPr>
          <p:cNvSpPr txBox="1"/>
          <p:nvPr/>
        </p:nvSpPr>
        <p:spPr>
          <a:xfrm>
            <a:off x="4144761" y="2034025"/>
            <a:ext cx="3481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Early Generations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D11FF7-7E7F-2E39-AE1C-B5358E200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372" y="2480685"/>
            <a:ext cx="6839813" cy="384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31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555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Real World Innovative Design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EDE464-6C7D-21FF-77EF-9A9179573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899" y="118602"/>
            <a:ext cx="2104762" cy="18380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DBF8C6-535A-0CAB-2701-552F022BCC2E}"/>
              </a:ext>
            </a:extLst>
          </p:cNvPr>
          <p:cNvSpPr txBox="1"/>
          <p:nvPr/>
        </p:nvSpPr>
        <p:spPr>
          <a:xfrm>
            <a:off x="2191249" y="1599316"/>
            <a:ext cx="158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Generation 2</a:t>
            </a:r>
            <a:r>
              <a:rPr lang="en-US" sz="1100" b="1" dirty="0">
                <a:solidFill>
                  <a:schemeClr val="bg1"/>
                </a:solidFill>
                <a:effectLst/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85294-FCD4-39F3-B070-3C9D31660819}"/>
              </a:ext>
            </a:extLst>
          </p:cNvPr>
          <p:cNvSpPr txBox="1"/>
          <p:nvPr/>
        </p:nvSpPr>
        <p:spPr>
          <a:xfrm>
            <a:off x="7960890" y="1599316"/>
            <a:ext cx="158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Generation 3</a:t>
            </a:r>
            <a:r>
              <a:rPr lang="en-US" sz="1100" b="1" dirty="0">
                <a:solidFill>
                  <a:schemeClr val="bg1"/>
                </a:solidFill>
                <a:effectLst/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C574DE-30CE-1E9B-DFF8-1ECCB94CA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24" y="2119627"/>
            <a:ext cx="4671273" cy="40685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C05D9E-0719-DD61-5BEE-E4E88B67A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869" y="2180175"/>
            <a:ext cx="4671273" cy="406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290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621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Real World Innovative Design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EDE464-6C7D-21FF-77EF-9A9179573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899" y="118602"/>
            <a:ext cx="2104762" cy="18380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DBF8C6-535A-0CAB-2701-552F022BCC2E}"/>
              </a:ext>
            </a:extLst>
          </p:cNvPr>
          <p:cNvSpPr txBox="1"/>
          <p:nvPr/>
        </p:nvSpPr>
        <p:spPr>
          <a:xfrm>
            <a:off x="2191249" y="1632367"/>
            <a:ext cx="158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Generation 4</a:t>
            </a:r>
            <a:r>
              <a:rPr lang="en-US" sz="1100" b="1" dirty="0">
                <a:solidFill>
                  <a:schemeClr val="bg1"/>
                </a:solidFill>
                <a:effectLst/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85294-FCD4-39F3-B070-3C9D31660819}"/>
              </a:ext>
            </a:extLst>
          </p:cNvPr>
          <p:cNvSpPr txBox="1"/>
          <p:nvPr/>
        </p:nvSpPr>
        <p:spPr>
          <a:xfrm>
            <a:off x="7960890" y="1632367"/>
            <a:ext cx="158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Generation 5</a:t>
            </a:r>
            <a:r>
              <a:rPr lang="en-US" sz="1100" b="1" dirty="0">
                <a:solidFill>
                  <a:schemeClr val="bg1"/>
                </a:solidFill>
                <a:effectLst/>
              </a:rPr>
              <a:t> 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F683E-7D9C-BE72-EB03-EC037AB3F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44" y="2218519"/>
            <a:ext cx="5659884" cy="38297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D63734-F3D0-85A9-6569-93E6FA4CF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074" y="2218871"/>
            <a:ext cx="5541144" cy="382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084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4588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– Real World Innovative Design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96E884-88DA-0D19-780C-DC5C5EC44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897" y="119291"/>
            <a:ext cx="2104762" cy="1838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49366D-431B-E9A3-2ED7-B9900828A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63" y="2098711"/>
            <a:ext cx="5163676" cy="4100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FD7513-F407-15B1-940A-C6F72F10E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84166"/>
            <a:ext cx="5468114" cy="410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1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B161CB-226D-411F-1574-CF7CFB99B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910" y="287603"/>
            <a:ext cx="2104762" cy="18380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6674A2-963B-4943-47BB-D2ADC4A74FEE}"/>
              </a:ext>
            </a:extLst>
          </p:cNvPr>
          <p:cNvSpPr txBox="1"/>
          <p:nvPr/>
        </p:nvSpPr>
        <p:spPr>
          <a:xfrm>
            <a:off x="1661621" y="1795196"/>
            <a:ext cx="2837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 Features</a:t>
            </a:r>
            <a:endParaRPr lang="en-US" sz="1100" dirty="0">
              <a:solidFill>
                <a:schemeClr val="bg1"/>
              </a:solidFill>
              <a:effectLst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chemeClr val="accent2">
                    <a:lumMod val="75000"/>
                  </a:schemeClr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Play</a:t>
            </a:r>
            <a:endParaRPr lang="en-US" sz="2000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0B2F7C-2C19-2E45-6909-A928F4FE9B3A}"/>
              </a:ext>
            </a:extLst>
          </p:cNvPr>
          <p:cNvSpPr txBox="1"/>
          <p:nvPr/>
        </p:nvSpPr>
        <p:spPr>
          <a:xfrm>
            <a:off x="7947329" y="1808294"/>
            <a:ext cx="26536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Tractor Chariot at Work</a:t>
            </a:r>
            <a:endParaRPr lang="en-US" sz="1100" dirty="0">
              <a:solidFill>
                <a:schemeClr val="bg1"/>
              </a:solidFill>
              <a:effectLst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chemeClr val="accent2">
                    <a:lumMod val="75000"/>
                  </a:schemeClr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Play</a:t>
            </a:r>
            <a:endParaRPr lang="en-US" sz="2000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14" name="Picture 13">
            <a:hlinkClick r:id="rId4"/>
            <a:extLst>
              <a:ext uri="{FF2B5EF4-FFF2-40B4-BE49-F238E27FC236}">
                <a16:creationId xmlns:a16="http://schemas.microsoft.com/office/drawing/2014/main" id="{2A800EAF-735B-7609-3A44-CB595D5BC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638" y="2515033"/>
            <a:ext cx="4253047" cy="3544206"/>
          </a:xfrm>
          <a:prstGeom prst="rect">
            <a:avLst/>
          </a:prstGeom>
        </p:spPr>
      </p:pic>
      <p:pic>
        <p:nvPicPr>
          <p:cNvPr id="17" name="Picture 16">
            <a:hlinkClick r:id="rId5"/>
            <a:extLst>
              <a:ext uri="{FF2B5EF4-FFF2-40B4-BE49-F238E27FC236}">
                <a16:creationId xmlns:a16="http://schemas.microsoft.com/office/drawing/2014/main" id="{1B3935C2-D58E-908F-2BD3-522AD4EB60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804" y="2538643"/>
            <a:ext cx="4224715" cy="352059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7CD737C-15E5-C731-862A-8EE43CD3E167}"/>
              </a:ext>
            </a:extLst>
          </p:cNvPr>
          <p:cNvSpPr txBox="1"/>
          <p:nvPr/>
        </p:nvSpPr>
        <p:spPr>
          <a:xfrm>
            <a:off x="5456600" y="5498073"/>
            <a:ext cx="13213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Turn your volume up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8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676AE-410E-3F28-2735-320B85FF6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407" y="358756"/>
            <a:ext cx="3428571" cy="15047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EEDE6E-6371-58D1-A029-8DF414FF8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251" y="2191026"/>
            <a:ext cx="2104762" cy="18380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CF1497-FBDF-64EF-935C-D858C2E09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236" y="2191026"/>
            <a:ext cx="2104762" cy="18380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635FE7-0586-BAB9-331C-A4CEFDEB0D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0895" y="2191026"/>
            <a:ext cx="2104762" cy="18380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E837E3-3BE7-D35B-2AAD-C00BF475AA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5935" y="2191026"/>
            <a:ext cx="2104762" cy="18380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FAAA153-70DD-1E35-EB38-CD0F8739A6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251" y="4308235"/>
            <a:ext cx="2104762" cy="183809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E6B27BE-4DEF-E97F-311B-21195162C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0895" y="4308235"/>
            <a:ext cx="2104762" cy="183809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19BA4F8-7C75-2907-7A3B-6919BC8B6E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5236" y="4308235"/>
            <a:ext cx="2104762" cy="183809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6CAFE4B-ED0F-1890-61FF-F05B04DCA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55935" y="4308235"/>
            <a:ext cx="2104762" cy="18380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4EA17B-8E69-8DF2-5653-2F694924A1BB}"/>
              </a:ext>
            </a:extLst>
          </p:cNvPr>
          <p:cNvSpPr txBox="1"/>
          <p:nvPr/>
        </p:nvSpPr>
        <p:spPr>
          <a:xfrm>
            <a:off x="5457222" y="6472181"/>
            <a:ext cx="24471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 Pictures</a:t>
            </a:r>
          </a:p>
        </p:txBody>
      </p:sp>
      <p:sp>
        <p:nvSpPr>
          <p:cNvPr id="11" name="Arrow: Pentagon 10">
            <a:hlinkClick r:id="rId12"/>
            <a:extLst>
              <a:ext uri="{FF2B5EF4-FFF2-40B4-BE49-F238E27FC236}">
                <a16:creationId xmlns:a16="http://schemas.microsoft.com/office/drawing/2014/main" id="{FB19B63C-C5D3-3AF2-94F8-47BB2C2DAE9B}"/>
              </a:ext>
            </a:extLst>
          </p:cNvPr>
          <p:cNvSpPr/>
          <p:nvPr/>
        </p:nvSpPr>
        <p:spPr>
          <a:xfrm>
            <a:off x="4894087" y="6568214"/>
            <a:ext cx="570525" cy="210494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372B8-903F-48E0-B6B1-818DD9AE3182}"/>
              </a:ext>
            </a:extLst>
          </p:cNvPr>
          <p:cNvSpPr txBox="1"/>
          <p:nvPr/>
        </p:nvSpPr>
        <p:spPr>
          <a:xfrm>
            <a:off x="4872053" y="6527464"/>
            <a:ext cx="561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AB60BE-0ED1-0F11-C60E-5D9D25D18C52}"/>
              </a:ext>
            </a:extLst>
          </p:cNvPr>
          <p:cNvSpPr txBox="1"/>
          <p:nvPr/>
        </p:nvSpPr>
        <p:spPr>
          <a:xfrm>
            <a:off x="8232126" y="870890"/>
            <a:ext cx="3428571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“Much more than a Carry All”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B95372-5E22-AAB2-9302-AE695CB4B2C3}"/>
              </a:ext>
            </a:extLst>
          </p:cNvPr>
          <p:cNvSpPr txBox="1"/>
          <p:nvPr/>
        </p:nvSpPr>
        <p:spPr>
          <a:xfrm>
            <a:off x="397715" y="870890"/>
            <a:ext cx="3681977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“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The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Essential Tractor Implement“</a:t>
            </a:r>
          </a:p>
        </p:txBody>
      </p:sp>
    </p:spTree>
    <p:extLst>
      <p:ext uri="{BB962C8B-B14F-4D97-AF65-F5344CB8AC3E}">
        <p14:creationId xmlns:p14="http://schemas.microsoft.com/office/powerpoint/2010/main" val="324339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The Tractor Chariot fits all compact and commercial Category 1 and 2 Tractors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Tractor Chariot is easily attached and removed from your tractor with two simple levers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Dimensions:  L “60" x H "48" x D "27"   Weight</a:t>
            </a:r>
            <a:r>
              <a:rPr lang="en-US" sz="1600" dirty="0">
                <a:solidFill>
                  <a:schemeClr val="tx1"/>
                </a:solidFill>
                <a:effectLst/>
              </a:rPr>
              <a:t> 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275 </a:t>
            </a:r>
            <a:r>
              <a:rPr lang="en-US" sz="1600" b="1" u="none" strike="noStrike" dirty="0" err="1">
                <a:solidFill>
                  <a:schemeClr val="tx1"/>
                </a:solidFill>
                <a:effectLst/>
              </a:rPr>
              <a:t>lbs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US" sz="1600" b="1" dirty="0">
                <a:solidFill>
                  <a:srgbClr val="000000"/>
                </a:solidFill>
              </a:rPr>
              <a:t>      </a:t>
            </a: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Quick Hitch Tool Rack (w/o Quick Hitch): 25 </a:t>
            </a:r>
            <a:r>
              <a:rPr lang="en-US" sz="1600" b="1" u="none" strike="noStrike" dirty="0" err="1">
                <a:solidFill>
                  <a:srgbClr val="000000"/>
                </a:solidFill>
                <a:effectLst/>
              </a:rPr>
              <a:t>lbs</a:t>
            </a:r>
            <a:endParaRPr lang="en-US" sz="1600" dirty="0">
              <a:effectLst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803E4DD-0163-E003-A2D6-9393D0296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774" y="499236"/>
            <a:ext cx="2527558" cy="2527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1C02270-38B8-555F-B604-F4B9BFABB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030" y="1159907"/>
            <a:ext cx="2462209" cy="121270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2FA0C4F-BE4C-8B94-104D-2EBD5D2AF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362" y="3849665"/>
            <a:ext cx="2104762" cy="183809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81691A1-24F5-8782-C91F-59395C1FC6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9362" y="849804"/>
            <a:ext cx="2104762" cy="183809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60D1F8E-5C5B-C14C-F403-863E486E8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9774" y="3836293"/>
            <a:ext cx="2540446" cy="182639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Innovative Real-World Design and Build to Last</a:t>
            </a: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rgbClr val="000000"/>
                </a:solidFill>
                <a:effectLst/>
              </a:rPr>
              <a:t>Sturdy steel construction with a rigid 3 Point mounting frame</a:t>
            </a: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Bolt on Accessories to suit your specific needs</a:t>
            </a:r>
            <a:endParaRPr lang="en-US" sz="16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76320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The Tractor Chariot diamond shaped Drag easily landscapes dirt, sand, gravel and plows snow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A strong diamond shaped landscaping blade, with replaceable wear bars, grades in both forward and backwards directions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Side Panels are easily attached with 2 pins, to keep gravel and dirt from exiting either one or both sides of the Chariot</a:t>
            </a:r>
            <a:endParaRPr lang="en-US" sz="1600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14DC16-022A-FBC9-BCCE-4CB6FBFB5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526" y="682632"/>
            <a:ext cx="2574694" cy="220804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Long Lasting Rust Free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Durable Hammer-Tone Powder Coated Finish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tx1"/>
                </a:solidFill>
                <a:effectLst/>
              </a:rPr>
              <a:t> </a:t>
            </a: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Powder Coated in Gray, Kubota Orange and John Deere Green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56A970-1E16-48A1-E313-B9BF97D24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8513" y="4022270"/>
            <a:ext cx="2521707" cy="1466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937205-82CB-6C1B-D3D4-B0FB85174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758" y="849804"/>
            <a:ext cx="2104762" cy="18380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F16515-EC39-A626-BE3C-D6AFD98D30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758" y="3845349"/>
            <a:ext cx="2104762" cy="1838095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73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77048B-E28D-F18A-E4BE-404EF2D186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72182"/>
            <a:ext cx="12192000" cy="416362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ction Button: Go Home 3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C5CE012C-4D98-CEE2-22AF-DF7188F355B1}"/>
              </a:ext>
            </a:extLst>
          </p:cNvPr>
          <p:cNvSpPr/>
          <p:nvPr/>
        </p:nvSpPr>
        <p:spPr>
          <a:xfrm>
            <a:off x="265044" y="6507920"/>
            <a:ext cx="412106" cy="298525"/>
          </a:xfrm>
          <a:prstGeom prst="actionButtonHome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2BA50-DF96-543D-FD80-1C45C0F2FDE8}"/>
              </a:ext>
            </a:extLst>
          </p:cNvPr>
          <p:cNvSpPr txBox="1"/>
          <p:nvPr/>
        </p:nvSpPr>
        <p:spPr>
          <a:xfrm>
            <a:off x="721604" y="6472181"/>
            <a:ext cx="2447123" cy="3693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Tractor Chariot</a:t>
            </a:r>
          </a:p>
        </p:txBody>
      </p:sp>
      <p:sp>
        <p:nvSpPr>
          <p:cNvPr id="7" name="Action Button: Go to Beginning 6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4AA317D-1E29-BC19-D51F-67B2462BA17F}"/>
              </a:ext>
            </a:extLst>
          </p:cNvPr>
          <p:cNvSpPr/>
          <p:nvPr/>
        </p:nvSpPr>
        <p:spPr>
          <a:xfrm>
            <a:off x="10788241" y="6534790"/>
            <a:ext cx="525841" cy="273104"/>
          </a:xfrm>
          <a:prstGeom prst="actionButtonBeginning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Go to End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A4846A-3849-970C-74D8-0DC2F2DE60E0}"/>
              </a:ext>
            </a:extLst>
          </p:cNvPr>
          <p:cNvSpPr/>
          <p:nvPr/>
        </p:nvSpPr>
        <p:spPr>
          <a:xfrm>
            <a:off x="11391587" y="6533343"/>
            <a:ext cx="538220" cy="273103"/>
          </a:xfrm>
          <a:prstGeom prst="actionButtonEnd">
            <a:avLst/>
          </a:prstGeom>
          <a:noFill/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EAEF8E-C409-2D6C-DC02-49EB8229F2AF}"/>
              </a:ext>
            </a:extLst>
          </p:cNvPr>
          <p:cNvSpPr/>
          <p:nvPr/>
        </p:nvSpPr>
        <p:spPr>
          <a:xfrm>
            <a:off x="3641979" y="3498258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Floor Mat adds comfort and safety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Non-Slip Rubber Floor Mat covers the entire 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</a:rPr>
              <a:t>      base of the Chariot, and can be removed for cleaning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1D878B-59B3-88B7-535E-36512A4B2AB1}"/>
              </a:ext>
            </a:extLst>
          </p:cNvPr>
          <p:cNvSpPr/>
          <p:nvPr/>
        </p:nvSpPr>
        <p:spPr>
          <a:xfrm>
            <a:off x="3641979" y="502713"/>
            <a:ext cx="5023692" cy="254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Caster Wheels are easily removed with 4 pins, enabling you to roll the Chariot around for easy storage</a:t>
            </a:r>
            <a:endParaRPr lang="en-US" sz="1600" dirty="0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1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effectLst/>
              </a:rPr>
              <a:t>The Safety Railing is e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asily removed with 6 pins and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 </a:t>
            </a:r>
            <a:r>
              <a:rPr lang="en-US" sz="1600" b="1" u="none" strike="noStrike" dirty="0">
                <a:solidFill>
                  <a:schemeClr val="tx1"/>
                </a:solidFill>
                <a:effectLst/>
              </a:rPr>
              <a:t>folds flat for storage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C5286B-FED3-8DB2-72A7-13BF09760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2" y="849804"/>
            <a:ext cx="2104762" cy="1838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6CAA82-59EA-EB4F-F447-F46304167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362" y="3847293"/>
            <a:ext cx="2104762" cy="18380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F56348-D6B0-651F-AD0A-8CA326D7B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8513" y="711615"/>
            <a:ext cx="2534961" cy="21963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4B2E0E5-6574-4C99-E390-AA964B8CD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513" y="3899479"/>
            <a:ext cx="2534961" cy="17427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8EAD84-37C2-D0F2-B56E-A454D4D71B2B}"/>
              </a:ext>
            </a:extLst>
          </p:cNvPr>
          <p:cNvSpPr/>
          <p:nvPr/>
        </p:nvSpPr>
        <p:spPr>
          <a:xfrm>
            <a:off x="1201506" y="499236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EF457D-11A3-2EC9-B501-6A301ED71347}"/>
              </a:ext>
            </a:extLst>
          </p:cNvPr>
          <p:cNvSpPr/>
          <p:nvPr/>
        </p:nvSpPr>
        <p:spPr>
          <a:xfrm>
            <a:off x="1201506" y="3494781"/>
            <a:ext cx="10003074" cy="25392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83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1668</Words>
  <Application>Microsoft Office PowerPoint</Application>
  <PresentationFormat>Widescreen</PresentationFormat>
  <Paragraphs>308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Tractor Chariot</dc:title>
  <dc:creator>Jim Engandela</dc:creator>
  <cp:lastModifiedBy>Jim Engandela</cp:lastModifiedBy>
  <cp:revision>81</cp:revision>
  <dcterms:created xsi:type="dcterms:W3CDTF">2021-01-18T16:10:17Z</dcterms:created>
  <dcterms:modified xsi:type="dcterms:W3CDTF">2023-03-28T12:05:09Z</dcterms:modified>
</cp:coreProperties>
</file>